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Didact Gothic"/>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DidactGothic-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f50762361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f507623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f50762361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f5076236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f50762361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f5076236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1af7f3819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1af7f38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1af7f3819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1af7f381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d1af7f3819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d1af7f38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327062eca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327062e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f50762361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f5076236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47f8a6f85_0_7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647f8a6f85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1af7f3819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1af7f381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f02d10cc3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f02d10c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1af7f3819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1af7f381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1af7f3819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1af7f38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1af7f3819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1af7f38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1af7f3819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1af7f381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1af7f3819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1af7f381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327062eca_0_5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327062eca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f50762361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cf507623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f02d10cc3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f02d10c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f02d10cc3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f02d10cc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327062eca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327062ec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f50762361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f5076236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f02d10cc3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f02d10c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81" name="Shape 81"/>
        <p:cNvGrpSpPr/>
        <p:nvPr/>
      </p:nvGrpSpPr>
      <p:grpSpPr>
        <a:xfrm>
          <a:off x="0" y="0"/>
          <a:ext cx="0" cy="0"/>
          <a:chOff x="0" y="0"/>
          <a:chExt cx="0" cy="0"/>
        </a:xfrm>
      </p:grpSpPr>
      <p:sp>
        <p:nvSpPr>
          <p:cNvPr id="82" name="Google Shape;82;p13"/>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3"/>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3"/>
          <p:cNvSpPr txBox="1"/>
          <p:nvPr>
            <p:ph type="title"/>
          </p:nvPr>
        </p:nvSpPr>
        <p:spPr>
          <a:xfrm>
            <a:off x="1043779" y="1830575"/>
            <a:ext cx="18975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b="1" sz="18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85" name="Google Shape;85;p13"/>
          <p:cNvSpPr txBox="1"/>
          <p:nvPr>
            <p:ph idx="1" type="subTitle"/>
          </p:nvPr>
        </p:nvSpPr>
        <p:spPr>
          <a:xfrm>
            <a:off x="1059229" y="2140283"/>
            <a:ext cx="18666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6" name="Google Shape;86;p13"/>
          <p:cNvSpPr txBox="1"/>
          <p:nvPr>
            <p:ph idx="2" type="title"/>
          </p:nvPr>
        </p:nvSpPr>
        <p:spPr>
          <a:xfrm>
            <a:off x="1043779" y="3280851"/>
            <a:ext cx="18975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b="1" sz="18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87" name="Google Shape;87;p13"/>
          <p:cNvSpPr txBox="1"/>
          <p:nvPr>
            <p:ph idx="3" type="subTitle"/>
          </p:nvPr>
        </p:nvSpPr>
        <p:spPr>
          <a:xfrm>
            <a:off x="1059229" y="3614442"/>
            <a:ext cx="18666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8" name="Google Shape;88;p13"/>
          <p:cNvSpPr txBox="1"/>
          <p:nvPr>
            <p:ph idx="4" type="title"/>
          </p:nvPr>
        </p:nvSpPr>
        <p:spPr>
          <a:xfrm>
            <a:off x="3631360" y="1830575"/>
            <a:ext cx="18819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b="1" sz="18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89" name="Google Shape;89;p13"/>
          <p:cNvSpPr txBox="1"/>
          <p:nvPr>
            <p:ph idx="5" type="subTitle"/>
          </p:nvPr>
        </p:nvSpPr>
        <p:spPr>
          <a:xfrm>
            <a:off x="3639010" y="2140276"/>
            <a:ext cx="18666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90" name="Google Shape;90;p13"/>
          <p:cNvSpPr txBox="1"/>
          <p:nvPr>
            <p:ph idx="6" type="title"/>
          </p:nvPr>
        </p:nvSpPr>
        <p:spPr>
          <a:xfrm>
            <a:off x="3631360" y="3280851"/>
            <a:ext cx="18819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b="1" sz="18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91" name="Google Shape;91;p13"/>
          <p:cNvSpPr txBox="1"/>
          <p:nvPr>
            <p:ph idx="7" type="subTitle"/>
          </p:nvPr>
        </p:nvSpPr>
        <p:spPr>
          <a:xfrm>
            <a:off x="3639010" y="3614442"/>
            <a:ext cx="18666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92" name="Google Shape;92;p13"/>
          <p:cNvSpPr txBox="1"/>
          <p:nvPr>
            <p:ph idx="8" type="title"/>
          </p:nvPr>
        </p:nvSpPr>
        <p:spPr>
          <a:xfrm>
            <a:off x="6215127" y="1830575"/>
            <a:ext cx="18756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b="1" sz="18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93" name="Google Shape;93;p13"/>
          <p:cNvSpPr txBox="1"/>
          <p:nvPr>
            <p:ph idx="9" type="subTitle"/>
          </p:nvPr>
        </p:nvSpPr>
        <p:spPr>
          <a:xfrm>
            <a:off x="6219627" y="2140276"/>
            <a:ext cx="18666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94" name="Google Shape;94;p13"/>
          <p:cNvSpPr txBox="1"/>
          <p:nvPr>
            <p:ph idx="13" type="title"/>
          </p:nvPr>
        </p:nvSpPr>
        <p:spPr>
          <a:xfrm>
            <a:off x="6215127" y="3280851"/>
            <a:ext cx="1875600" cy="401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b="1" sz="18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95" name="Google Shape;95;p13"/>
          <p:cNvSpPr txBox="1"/>
          <p:nvPr>
            <p:ph idx="14" type="subTitle"/>
          </p:nvPr>
        </p:nvSpPr>
        <p:spPr>
          <a:xfrm>
            <a:off x="6219627" y="3614442"/>
            <a:ext cx="18666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96" name="Google Shape;96;p13"/>
          <p:cNvSpPr txBox="1"/>
          <p:nvPr>
            <p:ph idx="15"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None/>
              <a:defRPr b="1" sz="3000">
                <a:solidFill>
                  <a:schemeClr val="dk1"/>
                </a:solidFill>
              </a:defRPr>
            </a:lvl1pPr>
            <a:lvl2pPr lvl="1" rtl="0" algn="l">
              <a:lnSpc>
                <a:spcPct val="100000"/>
              </a:lnSpc>
              <a:spcBef>
                <a:spcPts val="0"/>
              </a:spcBef>
              <a:spcAft>
                <a:spcPts val="0"/>
              </a:spcAft>
              <a:buClr>
                <a:schemeClr val="dk1"/>
              </a:buClr>
              <a:buSzPts val="3000"/>
              <a:buNone/>
              <a:defRPr b="1">
                <a:solidFill>
                  <a:schemeClr val="dk1"/>
                </a:solidFill>
              </a:defRPr>
            </a:lvl2pPr>
            <a:lvl3pPr lvl="2" rtl="0" algn="l">
              <a:lnSpc>
                <a:spcPct val="100000"/>
              </a:lnSpc>
              <a:spcBef>
                <a:spcPts val="0"/>
              </a:spcBef>
              <a:spcAft>
                <a:spcPts val="0"/>
              </a:spcAft>
              <a:buClr>
                <a:schemeClr val="dk1"/>
              </a:buClr>
              <a:buSzPts val="3000"/>
              <a:buNone/>
              <a:defRPr b="1">
                <a:solidFill>
                  <a:schemeClr val="dk1"/>
                </a:solidFill>
              </a:defRPr>
            </a:lvl3pPr>
            <a:lvl4pPr lvl="3" rtl="0" algn="l">
              <a:lnSpc>
                <a:spcPct val="100000"/>
              </a:lnSpc>
              <a:spcBef>
                <a:spcPts val="0"/>
              </a:spcBef>
              <a:spcAft>
                <a:spcPts val="0"/>
              </a:spcAft>
              <a:buClr>
                <a:schemeClr val="dk1"/>
              </a:buClr>
              <a:buSzPts val="3000"/>
              <a:buNone/>
              <a:defRPr b="1">
                <a:solidFill>
                  <a:schemeClr val="dk1"/>
                </a:solidFill>
              </a:defRPr>
            </a:lvl4pPr>
            <a:lvl5pPr lvl="4" rtl="0" algn="l">
              <a:lnSpc>
                <a:spcPct val="100000"/>
              </a:lnSpc>
              <a:spcBef>
                <a:spcPts val="0"/>
              </a:spcBef>
              <a:spcAft>
                <a:spcPts val="0"/>
              </a:spcAft>
              <a:buClr>
                <a:schemeClr val="dk1"/>
              </a:buClr>
              <a:buSzPts val="3000"/>
              <a:buNone/>
              <a:defRPr b="1">
                <a:solidFill>
                  <a:schemeClr val="dk1"/>
                </a:solidFill>
              </a:defRPr>
            </a:lvl5pPr>
            <a:lvl6pPr lvl="5" rtl="0" algn="l">
              <a:lnSpc>
                <a:spcPct val="100000"/>
              </a:lnSpc>
              <a:spcBef>
                <a:spcPts val="0"/>
              </a:spcBef>
              <a:spcAft>
                <a:spcPts val="0"/>
              </a:spcAft>
              <a:buClr>
                <a:schemeClr val="dk1"/>
              </a:buClr>
              <a:buSzPts val="3000"/>
              <a:buNone/>
              <a:defRPr b="1">
                <a:solidFill>
                  <a:schemeClr val="dk1"/>
                </a:solidFill>
              </a:defRPr>
            </a:lvl6pPr>
            <a:lvl7pPr lvl="6" rtl="0" algn="l">
              <a:lnSpc>
                <a:spcPct val="100000"/>
              </a:lnSpc>
              <a:spcBef>
                <a:spcPts val="0"/>
              </a:spcBef>
              <a:spcAft>
                <a:spcPts val="0"/>
              </a:spcAft>
              <a:buClr>
                <a:schemeClr val="dk1"/>
              </a:buClr>
              <a:buSzPts val="3000"/>
              <a:buNone/>
              <a:defRPr b="1">
                <a:solidFill>
                  <a:schemeClr val="dk1"/>
                </a:solidFill>
              </a:defRPr>
            </a:lvl7pPr>
            <a:lvl8pPr lvl="7" rtl="0" algn="l">
              <a:lnSpc>
                <a:spcPct val="100000"/>
              </a:lnSpc>
              <a:spcBef>
                <a:spcPts val="0"/>
              </a:spcBef>
              <a:spcAft>
                <a:spcPts val="0"/>
              </a:spcAft>
              <a:buClr>
                <a:schemeClr val="dk1"/>
              </a:buClr>
              <a:buSzPts val="3000"/>
              <a:buNone/>
              <a:defRPr b="1">
                <a:solidFill>
                  <a:schemeClr val="dk1"/>
                </a:solidFill>
              </a:defRPr>
            </a:lvl8pPr>
            <a:lvl9pPr lvl="8" rtl="0"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ph type="ctrTitle"/>
          </p:nvPr>
        </p:nvSpPr>
        <p:spPr>
          <a:xfrm>
            <a:off x="460950" y="307300"/>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CSE 424 </a:t>
            </a:r>
            <a:r>
              <a:rPr b="1" lang="en"/>
              <a:t>Project </a:t>
            </a:r>
            <a:r>
              <a:rPr b="1" lang="en"/>
              <a:t>Presentation</a:t>
            </a:r>
            <a:endParaRPr b="1"/>
          </a:p>
        </p:txBody>
      </p:sp>
      <p:sp>
        <p:nvSpPr>
          <p:cNvPr id="102" name="Google Shape;102;p14"/>
          <p:cNvSpPr txBox="1"/>
          <p:nvPr>
            <p:ph idx="1" type="subTitle"/>
          </p:nvPr>
        </p:nvSpPr>
        <p:spPr>
          <a:xfrm>
            <a:off x="602550" y="1643601"/>
            <a:ext cx="8222100" cy="28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en" sz="1900"/>
              <a:t>Section: 01</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Group Number: 23</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Group Members:</a:t>
            </a:r>
            <a:endParaRPr sz="1900"/>
          </a:p>
          <a:p>
            <a:pPr indent="-330200" lvl="0" marL="914400" rtl="0" algn="l">
              <a:spcBef>
                <a:spcPts val="0"/>
              </a:spcBef>
              <a:spcAft>
                <a:spcPts val="0"/>
              </a:spcAft>
              <a:buSzPts val="1600"/>
              <a:buAutoNum type="arabicPeriod"/>
            </a:pPr>
            <a:r>
              <a:rPr lang="en" sz="1600"/>
              <a:t>Md. Imamul Mursalin Sujoy (20301120)</a:t>
            </a:r>
            <a:endParaRPr sz="1600"/>
          </a:p>
          <a:p>
            <a:pPr indent="-330200" lvl="0" marL="914400" rtl="0" algn="l">
              <a:spcBef>
                <a:spcPts val="0"/>
              </a:spcBef>
              <a:spcAft>
                <a:spcPts val="0"/>
              </a:spcAft>
              <a:buSzPts val="1600"/>
              <a:buAutoNum type="arabicPeriod"/>
            </a:pPr>
            <a:r>
              <a:rPr lang="en" sz="1600"/>
              <a:t>Md. Asif Rahman (20301122)</a:t>
            </a:r>
            <a:endParaRPr sz="1600"/>
          </a:p>
          <a:p>
            <a:pPr indent="-330200" lvl="0" marL="914400" rtl="0" algn="l">
              <a:spcBef>
                <a:spcPts val="0"/>
              </a:spcBef>
              <a:spcAft>
                <a:spcPts val="0"/>
              </a:spcAft>
              <a:buSzPts val="1600"/>
              <a:buAutoNum type="arabicPeriod"/>
            </a:pPr>
            <a:r>
              <a:rPr lang="en" sz="1600"/>
              <a:t>Jannatul Ferdoush (20301291)</a:t>
            </a:r>
            <a:endParaRPr sz="1600"/>
          </a:p>
          <a:p>
            <a:pPr indent="-330200" lvl="0" marL="914400" rtl="0" algn="l">
              <a:spcBef>
                <a:spcPts val="0"/>
              </a:spcBef>
              <a:spcAft>
                <a:spcPts val="0"/>
              </a:spcAft>
              <a:buSzPts val="1600"/>
              <a:buAutoNum type="arabicPeriod"/>
            </a:pPr>
            <a:r>
              <a:rPr lang="en" sz="1600"/>
              <a:t>Utsha Sen Dhruba (20301338)</a:t>
            </a:r>
            <a:endParaRPr sz="1600"/>
          </a:p>
        </p:txBody>
      </p:sp>
      <p:sp>
        <p:nvSpPr>
          <p:cNvPr id="103" name="Google Shape;103;p14"/>
          <p:cNvSpPr txBox="1"/>
          <p:nvPr>
            <p:ph type="ctrTitle"/>
          </p:nvPr>
        </p:nvSpPr>
        <p:spPr>
          <a:xfrm>
            <a:off x="319350" y="991250"/>
            <a:ext cx="85053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600"/>
              <a:t>Obstacle Pattern Recognition From Vehicle Perspective</a:t>
            </a:r>
            <a:endParaRPr b="1"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3D to 2D Bounding Boxes</a:t>
            </a:r>
            <a:endParaRPr/>
          </a:p>
        </p:txBody>
      </p:sp>
      <p:pic>
        <p:nvPicPr>
          <p:cNvPr id="160" name="Google Shape;160;p23"/>
          <p:cNvPicPr preferRelativeResize="0"/>
          <p:nvPr/>
        </p:nvPicPr>
        <p:blipFill>
          <a:blip r:embed="rId3">
            <a:alphaModFix/>
          </a:blip>
          <a:stretch>
            <a:fillRect/>
          </a:stretch>
        </p:blipFill>
        <p:spPr>
          <a:xfrm>
            <a:off x="460950" y="1692249"/>
            <a:ext cx="3982249" cy="2347950"/>
          </a:xfrm>
          <a:prstGeom prst="rect">
            <a:avLst/>
          </a:prstGeom>
          <a:noFill/>
          <a:ln>
            <a:noFill/>
          </a:ln>
        </p:spPr>
      </p:pic>
      <p:pic>
        <p:nvPicPr>
          <p:cNvPr id="161" name="Google Shape;161;p23"/>
          <p:cNvPicPr preferRelativeResize="0"/>
          <p:nvPr/>
        </p:nvPicPr>
        <p:blipFill>
          <a:blip r:embed="rId4">
            <a:alphaModFix/>
          </a:blip>
          <a:stretch>
            <a:fillRect/>
          </a:stretch>
        </p:blipFill>
        <p:spPr>
          <a:xfrm>
            <a:off x="4758750" y="1760868"/>
            <a:ext cx="3982250" cy="22793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4509000" y="1720463"/>
            <a:ext cx="46350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3D to 2D Bounding Boxes</a:t>
            </a:r>
            <a:endParaRPr>
              <a:solidFill>
                <a:schemeClr val="lt1"/>
              </a:solidFill>
            </a:endParaRPr>
          </a:p>
        </p:txBody>
      </p:sp>
      <p:pic>
        <p:nvPicPr>
          <p:cNvPr id="167" name="Google Shape;167;p24"/>
          <p:cNvPicPr preferRelativeResize="0"/>
          <p:nvPr/>
        </p:nvPicPr>
        <p:blipFill>
          <a:blip r:embed="rId3">
            <a:alphaModFix/>
          </a:blip>
          <a:stretch>
            <a:fillRect/>
          </a:stretch>
        </p:blipFill>
        <p:spPr>
          <a:xfrm>
            <a:off x="129075" y="1481338"/>
            <a:ext cx="4298301" cy="21808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Extracting</a:t>
            </a:r>
            <a:r>
              <a:rPr lang="en"/>
              <a:t> Bounding Boxes</a:t>
            </a:r>
            <a:endParaRPr/>
          </a:p>
        </p:txBody>
      </p:sp>
      <p:pic>
        <p:nvPicPr>
          <p:cNvPr id="173" name="Google Shape;173;p25"/>
          <p:cNvPicPr preferRelativeResize="0"/>
          <p:nvPr/>
        </p:nvPicPr>
        <p:blipFill>
          <a:blip r:embed="rId3">
            <a:alphaModFix/>
          </a:blip>
          <a:stretch>
            <a:fillRect/>
          </a:stretch>
        </p:blipFill>
        <p:spPr>
          <a:xfrm>
            <a:off x="152400" y="1319322"/>
            <a:ext cx="8839202" cy="31043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265500"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 Description</a:t>
            </a:r>
            <a:endParaRPr/>
          </a:p>
        </p:txBody>
      </p:sp>
      <p:sp>
        <p:nvSpPr>
          <p:cNvPr id="179" name="Google Shape;179;p26"/>
          <p:cNvSpPr txBox="1"/>
          <p:nvPr>
            <p:ph idx="1" type="subTitle"/>
          </p:nvPr>
        </p:nvSpPr>
        <p:spPr>
          <a:xfrm>
            <a:off x="265500" y="2925651"/>
            <a:ext cx="40452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Hello</a:t>
            </a:r>
            <a:endParaRPr>
              <a:solidFill>
                <a:schemeClr val="lt1"/>
              </a:solidFill>
            </a:endParaRPr>
          </a:p>
        </p:txBody>
      </p:sp>
      <p:sp>
        <p:nvSpPr>
          <p:cNvPr id="180" name="Google Shape;180;p26"/>
          <p:cNvSpPr txBox="1"/>
          <p:nvPr>
            <p:ph idx="2" type="body"/>
          </p:nvPr>
        </p:nvSpPr>
        <p:spPr>
          <a:xfrm>
            <a:off x="4537475" y="924600"/>
            <a:ext cx="4661700" cy="3294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lang="en"/>
              <a:t>Roboflow</a:t>
            </a:r>
            <a:r>
              <a:rPr b="1" lang="en"/>
              <a:t> dataset</a:t>
            </a:r>
            <a:endParaRPr/>
          </a:p>
          <a:p>
            <a:pPr indent="-317500" lvl="1" marL="914400" rtl="0" algn="l">
              <a:spcBef>
                <a:spcPts val="0"/>
              </a:spcBef>
              <a:spcAft>
                <a:spcPts val="0"/>
              </a:spcAft>
              <a:buSzPts val="1400"/>
              <a:buChar char="○"/>
            </a:pPr>
            <a:r>
              <a:rPr lang="en"/>
              <a:t>Annotations of 10 classes</a:t>
            </a:r>
            <a:endParaRPr/>
          </a:p>
          <a:p>
            <a:pPr indent="-317500" lvl="1" marL="914400" rtl="0" algn="l">
              <a:spcBef>
                <a:spcPts val="0"/>
              </a:spcBef>
              <a:spcAft>
                <a:spcPts val="0"/>
              </a:spcAft>
              <a:buSzPts val="1400"/>
              <a:buChar char="○"/>
            </a:pPr>
            <a:r>
              <a:rPr lang="en"/>
              <a:t>Various resulations</a:t>
            </a:r>
            <a:endParaRPr/>
          </a:p>
          <a:p>
            <a:pPr indent="-317500" lvl="1" marL="914400" rtl="0" algn="l">
              <a:spcBef>
                <a:spcPts val="0"/>
              </a:spcBef>
              <a:spcAft>
                <a:spcPts val="0"/>
              </a:spcAft>
              <a:buSzPts val="1400"/>
              <a:buChar char="○"/>
            </a:pPr>
            <a:r>
              <a:rPr lang="en"/>
              <a:t>More than 9,000 images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186" name="Google Shape;186;p27"/>
          <p:cNvSpPr txBox="1"/>
          <p:nvPr/>
        </p:nvSpPr>
        <p:spPr>
          <a:xfrm>
            <a:off x="1098900" y="956825"/>
            <a:ext cx="6946200" cy="38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Adam optimizer</a:t>
            </a:r>
            <a:endParaRPr sz="1800">
              <a:solidFill>
                <a:schemeClr val="lt1"/>
              </a:solidFill>
              <a:latin typeface="Roboto"/>
              <a:ea typeface="Roboto"/>
              <a:cs typeface="Roboto"/>
              <a:sym typeface="Roboto"/>
            </a:endParaRPr>
          </a:p>
          <a:p>
            <a:pPr indent="0" lvl="0" marL="45720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Blur(p=0.01, blur_limit=(3, 7)) </a:t>
            </a:r>
            <a:endParaRPr sz="1800">
              <a:solidFill>
                <a:schemeClr val="lt1"/>
              </a:solidFill>
              <a:latin typeface="Roboto"/>
              <a:ea typeface="Roboto"/>
              <a:cs typeface="Roboto"/>
              <a:sym typeface="Roboto"/>
            </a:endParaRPr>
          </a:p>
          <a:p>
            <a:pPr indent="0" lvl="0" marL="45720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MedianBlur(p=0.01, blur_limit=(3, 7))</a:t>
            </a:r>
            <a:endParaRPr sz="1800">
              <a:solidFill>
                <a:schemeClr val="lt1"/>
              </a:solidFill>
              <a:latin typeface="Roboto"/>
              <a:ea typeface="Roboto"/>
              <a:cs typeface="Roboto"/>
              <a:sym typeface="Roboto"/>
            </a:endParaRPr>
          </a:p>
          <a:p>
            <a:pPr indent="0" lvl="0" marL="45720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ToGray(p=0.01)</a:t>
            </a:r>
            <a:endParaRPr sz="1800">
              <a:solidFill>
                <a:schemeClr val="lt1"/>
              </a:solidFill>
              <a:latin typeface="Roboto"/>
              <a:ea typeface="Roboto"/>
              <a:cs typeface="Roboto"/>
              <a:sym typeface="Roboto"/>
            </a:endParaRPr>
          </a:p>
          <a:p>
            <a:pPr indent="0" lvl="0" marL="45720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CLAHE(p=0.01, clip_limit=(1, 4.0)</a:t>
            </a:r>
            <a:endParaRPr sz="1800">
              <a:solidFill>
                <a:schemeClr val="lt1"/>
              </a:solidFill>
              <a:latin typeface="Roboto"/>
              <a:ea typeface="Roboto"/>
              <a:cs typeface="Roboto"/>
              <a:sym typeface="Roboto"/>
            </a:endParaRPr>
          </a:p>
          <a:p>
            <a:pPr indent="0" lvl="0" marL="45720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Splitting the dataset into 85% for training, 10% for validation and 5% for testing</a:t>
            </a:r>
            <a:endParaRPr sz="18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Classes  of Roboflow dataset</a:t>
            </a:r>
            <a:endParaRPr/>
          </a:p>
        </p:txBody>
      </p:sp>
      <p:pic>
        <p:nvPicPr>
          <p:cNvPr id="192" name="Google Shape;192;p28"/>
          <p:cNvPicPr preferRelativeResize="0"/>
          <p:nvPr/>
        </p:nvPicPr>
        <p:blipFill>
          <a:blip r:embed="rId3">
            <a:alphaModFix/>
          </a:blip>
          <a:stretch>
            <a:fillRect/>
          </a:stretch>
        </p:blipFill>
        <p:spPr>
          <a:xfrm>
            <a:off x="1289700" y="1117322"/>
            <a:ext cx="6564610" cy="37883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265500"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for Project</a:t>
            </a:r>
            <a:endParaRPr/>
          </a:p>
        </p:txBody>
      </p:sp>
      <p:sp>
        <p:nvSpPr>
          <p:cNvPr id="198" name="Google Shape;198;p29"/>
          <p:cNvSpPr txBox="1"/>
          <p:nvPr>
            <p:ph idx="1" type="subTitle"/>
          </p:nvPr>
        </p:nvSpPr>
        <p:spPr>
          <a:xfrm>
            <a:off x="265500" y="2925651"/>
            <a:ext cx="40452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Hello</a:t>
            </a:r>
            <a:endParaRPr>
              <a:solidFill>
                <a:schemeClr val="lt1"/>
              </a:solidFill>
            </a:endParaRPr>
          </a:p>
        </p:txBody>
      </p:sp>
      <p:sp>
        <p:nvSpPr>
          <p:cNvPr id="199" name="Google Shape;199;p29"/>
          <p:cNvSpPr txBox="1"/>
          <p:nvPr>
            <p:ph idx="2" type="body"/>
          </p:nvPr>
        </p:nvSpPr>
        <p:spPr>
          <a:xfrm>
            <a:off x="47841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b="1" lang="en"/>
              <a:t>YOLOv8</a:t>
            </a:r>
            <a:endParaRPr/>
          </a:p>
          <a:p>
            <a:pPr indent="-317500" lvl="1" marL="914400" rtl="0" algn="l">
              <a:spcBef>
                <a:spcPts val="0"/>
              </a:spcBef>
              <a:spcAft>
                <a:spcPts val="0"/>
              </a:spcAft>
              <a:buSzPts val="1400"/>
              <a:buChar char="○"/>
            </a:pPr>
            <a:r>
              <a:rPr lang="en"/>
              <a:t>Faster compared to other versions</a:t>
            </a:r>
            <a:endParaRPr/>
          </a:p>
          <a:p>
            <a:pPr indent="-317500" lvl="1" marL="914400" rtl="0" algn="l">
              <a:spcBef>
                <a:spcPts val="0"/>
              </a:spcBef>
              <a:spcAft>
                <a:spcPts val="0"/>
              </a:spcAft>
              <a:buSzPts val="1400"/>
              <a:buChar char="○"/>
            </a:pPr>
            <a:r>
              <a:rPr lang="en"/>
              <a:t>Less computational requirements</a:t>
            </a:r>
            <a:endParaRPr/>
          </a:p>
          <a:p>
            <a:pPr indent="-317500" lvl="1" marL="914400" rtl="0" algn="l">
              <a:spcBef>
                <a:spcPts val="0"/>
              </a:spcBef>
              <a:spcAft>
                <a:spcPts val="0"/>
              </a:spcAft>
              <a:buSzPts val="1400"/>
              <a:buChar char="○"/>
            </a:pPr>
            <a:r>
              <a:rPr lang="en"/>
              <a:t>Real-time implementation</a:t>
            </a:r>
            <a:endParaRPr/>
          </a:p>
          <a:p>
            <a:pPr indent="-317500" lvl="1" marL="914400" rtl="0" algn="l">
              <a:spcBef>
                <a:spcPts val="0"/>
              </a:spcBef>
              <a:spcAft>
                <a:spcPts val="0"/>
              </a:spcAft>
              <a:buSzPts val="1400"/>
              <a:buChar char="○"/>
            </a:pPr>
            <a:r>
              <a:rPr lang="en"/>
              <a:t>Still developing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4509000" y="1496550"/>
            <a:ext cx="46350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Method of YOLO</a:t>
            </a:r>
            <a:endParaRPr>
              <a:solidFill>
                <a:schemeClr val="lt1"/>
              </a:solidFill>
            </a:endParaRPr>
          </a:p>
        </p:txBody>
      </p:sp>
      <p:pic>
        <p:nvPicPr>
          <p:cNvPr id="205" name="Google Shape;205;p30"/>
          <p:cNvPicPr preferRelativeResize="0"/>
          <p:nvPr/>
        </p:nvPicPr>
        <p:blipFill>
          <a:blip r:embed="rId3">
            <a:alphaModFix/>
          </a:blip>
          <a:stretch>
            <a:fillRect/>
          </a:stretch>
        </p:blipFill>
        <p:spPr>
          <a:xfrm>
            <a:off x="152400" y="1496550"/>
            <a:ext cx="4298300" cy="25358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4572000" y="1596125"/>
            <a:ext cx="46350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Structure</a:t>
            </a:r>
            <a:endParaRPr>
              <a:solidFill>
                <a:schemeClr val="lt1"/>
              </a:solidFill>
            </a:endParaRPr>
          </a:p>
          <a:p>
            <a:pPr indent="0" lvl="0" marL="0" rtl="0" algn="ctr">
              <a:spcBef>
                <a:spcPts val="0"/>
              </a:spcBef>
              <a:spcAft>
                <a:spcPts val="0"/>
              </a:spcAft>
              <a:buNone/>
            </a:pPr>
            <a:r>
              <a:rPr lang="en">
                <a:solidFill>
                  <a:schemeClr val="lt1"/>
                </a:solidFill>
              </a:rPr>
              <a:t>of YOLOv8</a:t>
            </a:r>
            <a:endParaRPr>
              <a:solidFill>
                <a:schemeClr val="lt1"/>
              </a:solidFill>
            </a:endParaRPr>
          </a:p>
        </p:txBody>
      </p:sp>
      <p:sp>
        <p:nvSpPr>
          <p:cNvPr id="211" name="Google Shape;211;p31"/>
          <p:cNvSpPr txBox="1"/>
          <p:nvPr>
            <p:ph idx="1" type="subTitle"/>
          </p:nvPr>
        </p:nvSpPr>
        <p:spPr>
          <a:xfrm>
            <a:off x="65325" y="3160626"/>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212" name="Google Shape;212;p31"/>
          <p:cNvPicPr preferRelativeResize="0"/>
          <p:nvPr/>
        </p:nvPicPr>
        <p:blipFill>
          <a:blip r:embed="rId3">
            <a:alphaModFix/>
          </a:blip>
          <a:stretch>
            <a:fillRect/>
          </a:stretch>
        </p:blipFill>
        <p:spPr>
          <a:xfrm>
            <a:off x="278952" y="453963"/>
            <a:ext cx="4045201" cy="42355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4572000" y="1417425"/>
            <a:ext cx="46350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Confusion matrix</a:t>
            </a:r>
            <a:endParaRPr>
              <a:solidFill>
                <a:schemeClr val="lt1"/>
              </a:solidFill>
            </a:endParaRPr>
          </a:p>
        </p:txBody>
      </p:sp>
      <p:sp>
        <p:nvSpPr>
          <p:cNvPr id="218" name="Google Shape;218;p32"/>
          <p:cNvSpPr txBox="1"/>
          <p:nvPr>
            <p:ph idx="1" type="subTitle"/>
          </p:nvPr>
        </p:nvSpPr>
        <p:spPr>
          <a:xfrm>
            <a:off x="65325" y="3160626"/>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219" name="Google Shape;219;p32"/>
          <p:cNvPicPr preferRelativeResize="0"/>
          <p:nvPr/>
        </p:nvPicPr>
        <p:blipFill>
          <a:blip r:embed="rId3">
            <a:alphaModFix/>
          </a:blip>
          <a:stretch>
            <a:fillRect/>
          </a:stretch>
        </p:blipFill>
        <p:spPr>
          <a:xfrm>
            <a:off x="0" y="1218050"/>
            <a:ext cx="4459776" cy="3344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109" name="Google Shape;109;p15"/>
          <p:cNvSpPr txBox="1"/>
          <p:nvPr/>
        </p:nvSpPr>
        <p:spPr>
          <a:xfrm>
            <a:off x="460950" y="1671600"/>
            <a:ext cx="8222100" cy="2685900"/>
          </a:xfrm>
          <a:prstGeom prst="rect">
            <a:avLst/>
          </a:prstGeom>
          <a:solidFill>
            <a:srgbClr val="2A399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Object detection in a way </a:t>
            </a:r>
            <a:r>
              <a:rPr b="1" lang="en" sz="1800">
                <a:solidFill>
                  <a:schemeClr val="lt1"/>
                </a:solidFill>
                <a:latin typeface="Roboto"/>
                <a:ea typeface="Roboto"/>
                <a:cs typeface="Roboto"/>
                <a:sym typeface="Roboto"/>
              </a:rPr>
              <a:t>which</a:t>
            </a:r>
            <a:r>
              <a:rPr b="1" lang="en" sz="1800">
                <a:solidFill>
                  <a:schemeClr val="lt1"/>
                </a:solidFill>
                <a:latin typeface="Roboto"/>
                <a:ea typeface="Roboto"/>
                <a:cs typeface="Roboto"/>
                <a:sym typeface="Roboto"/>
              </a:rPr>
              <a:t> is more efficient and </a:t>
            </a:r>
            <a:r>
              <a:rPr b="1" lang="en" sz="1800">
                <a:solidFill>
                  <a:schemeClr val="lt1"/>
                </a:solidFill>
                <a:latin typeface="Roboto"/>
                <a:ea typeface="Roboto"/>
                <a:cs typeface="Roboto"/>
                <a:sym typeface="Roboto"/>
              </a:rPr>
              <a:t>reliable</a:t>
            </a:r>
            <a:r>
              <a:rPr b="1" lang="en" sz="1800">
                <a:solidFill>
                  <a:schemeClr val="lt1"/>
                </a:solidFill>
                <a:latin typeface="Roboto"/>
                <a:ea typeface="Roboto"/>
                <a:cs typeface="Roboto"/>
                <a:sym typeface="Roboto"/>
              </a:rPr>
              <a:t> for </a:t>
            </a:r>
            <a:r>
              <a:rPr b="1" lang="en" sz="1800">
                <a:solidFill>
                  <a:schemeClr val="lt1"/>
                </a:solidFill>
                <a:latin typeface="Roboto"/>
                <a:ea typeface="Roboto"/>
                <a:cs typeface="Roboto"/>
                <a:sym typeface="Roboto"/>
              </a:rPr>
              <a:t>autonomous</a:t>
            </a:r>
            <a:r>
              <a:rPr b="1" lang="en" sz="1800">
                <a:solidFill>
                  <a:schemeClr val="lt1"/>
                </a:solidFill>
                <a:latin typeface="Roboto"/>
                <a:ea typeface="Roboto"/>
                <a:cs typeface="Roboto"/>
                <a:sym typeface="Roboto"/>
              </a:rPr>
              <a:t> vehicle or mobile robots.</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b="1" sz="1800">
              <a:solidFill>
                <a:schemeClr val="lt1"/>
              </a:solidFill>
              <a:latin typeface="Roboto"/>
              <a:ea typeface="Roboto"/>
              <a:cs typeface="Roboto"/>
              <a:sym typeface="Roboto"/>
            </a:endParaRPr>
          </a:p>
          <a:p>
            <a:pPr indent="0" lvl="0" marL="0" rtl="0" algn="l">
              <a:spcBef>
                <a:spcPts val="0"/>
              </a:spcBef>
              <a:spcAft>
                <a:spcPts val="0"/>
              </a:spcAft>
              <a:buNone/>
            </a:pPr>
            <a:r>
              <a:rPr b="1" lang="en" sz="1800">
                <a:solidFill>
                  <a:schemeClr val="lt1"/>
                </a:solidFill>
                <a:latin typeface="Roboto"/>
                <a:ea typeface="Roboto"/>
                <a:cs typeface="Roboto"/>
                <a:sym typeface="Roboto"/>
              </a:rPr>
              <a:t>The detection of objects are -			</a:t>
            </a:r>
            <a:endParaRPr b="1" sz="18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Pedestrians</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Cars</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Cyclists</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Animals</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Electric pole</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050">
              <a:solidFill>
                <a:srgbClr val="1F232B"/>
              </a:solidFill>
              <a:highlight>
                <a:srgbClr val="FFFFFF"/>
              </a:highlight>
            </a:endParaRPr>
          </a:p>
        </p:txBody>
      </p:sp>
      <p:sp>
        <p:nvSpPr>
          <p:cNvPr id="110" name="Google Shape;110;p15"/>
          <p:cNvSpPr txBox="1"/>
          <p:nvPr/>
        </p:nvSpPr>
        <p:spPr>
          <a:xfrm>
            <a:off x="4781775" y="2502600"/>
            <a:ext cx="3865800" cy="1116000"/>
          </a:xfrm>
          <a:prstGeom prst="rect">
            <a:avLst/>
          </a:prstGeom>
          <a:solidFill>
            <a:srgbClr val="2A399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Object detection procedures -</a:t>
            </a:r>
            <a:endParaRPr b="1" sz="18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Localization</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Classification</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050">
              <a:solidFill>
                <a:srgbClr val="1F232B"/>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4572000" y="1417425"/>
            <a:ext cx="46350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F1 curve</a:t>
            </a:r>
            <a:endParaRPr>
              <a:solidFill>
                <a:schemeClr val="lt1"/>
              </a:solidFill>
            </a:endParaRPr>
          </a:p>
        </p:txBody>
      </p:sp>
      <p:sp>
        <p:nvSpPr>
          <p:cNvPr id="225" name="Google Shape;225;p33"/>
          <p:cNvSpPr txBox="1"/>
          <p:nvPr>
            <p:ph idx="1" type="subTitle"/>
          </p:nvPr>
        </p:nvSpPr>
        <p:spPr>
          <a:xfrm>
            <a:off x="65325" y="3160626"/>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226" name="Google Shape;226;p33"/>
          <p:cNvPicPr preferRelativeResize="0"/>
          <p:nvPr/>
        </p:nvPicPr>
        <p:blipFill>
          <a:blip r:embed="rId3">
            <a:alphaModFix/>
          </a:blip>
          <a:stretch>
            <a:fillRect/>
          </a:stretch>
        </p:blipFill>
        <p:spPr>
          <a:xfrm>
            <a:off x="0" y="1187975"/>
            <a:ext cx="4572001" cy="3047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4572000" y="1596125"/>
            <a:ext cx="46350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Precision confidence</a:t>
            </a:r>
            <a:r>
              <a:rPr lang="en">
                <a:solidFill>
                  <a:schemeClr val="lt1"/>
                </a:solidFill>
              </a:rPr>
              <a:t> curve</a:t>
            </a:r>
            <a:endParaRPr>
              <a:solidFill>
                <a:schemeClr val="lt1"/>
              </a:solidFill>
            </a:endParaRPr>
          </a:p>
        </p:txBody>
      </p:sp>
      <p:sp>
        <p:nvSpPr>
          <p:cNvPr id="232" name="Google Shape;232;p34"/>
          <p:cNvSpPr txBox="1"/>
          <p:nvPr>
            <p:ph idx="1" type="subTitle"/>
          </p:nvPr>
        </p:nvSpPr>
        <p:spPr>
          <a:xfrm>
            <a:off x="65325" y="3160626"/>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233" name="Google Shape;233;p34"/>
          <p:cNvPicPr preferRelativeResize="0"/>
          <p:nvPr/>
        </p:nvPicPr>
        <p:blipFill>
          <a:blip r:embed="rId3">
            <a:alphaModFix/>
          </a:blip>
          <a:stretch>
            <a:fillRect/>
          </a:stretch>
        </p:blipFill>
        <p:spPr>
          <a:xfrm>
            <a:off x="0" y="1240150"/>
            <a:ext cx="4572001" cy="3047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4572000" y="1596125"/>
            <a:ext cx="46350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Precision recall</a:t>
            </a:r>
            <a:r>
              <a:rPr lang="en">
                <a:solidFill>
                  <a:schemeClr val="lt1"/>
                </a:solidFill>
              </a:rPr>
              <a:t> curve</a:t>
            </a:r>
            <a:endParaRPr>
              <a:solidFill>
                <a:schemeClr val="lt1"/>
              </a:solidFill>
            </a:endParaRPr>
          </a:p>
        </p:txBody>
      </p:sp>
      <p:sp>
        <p:nvSpPr>
          <p:cNvPr id="239" name="Google Shape;239;p35"/>
          <p:cNvSpPr txBox="1"/>
          <p:nvPr>
            <p:ph idx="1" type="subTitle"/>
          </p:nvPr>
        </p:nvSpPr>
        <p:spPr>
          <a:xfrm>
            <a:off x="65325" y="3160626"/>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240" name="Google Shape;240;p35"/>
          <p:cNvPicPr preferRelativeResize="0"/>
          <p:nvPr/>
        </p:nvPicPr>
        <p:blipFill>
          <a:blip r:embed="rId3">
            <a:alphaModFix/>
          </a:blip>
          <a:stretch>
            <a:fillRect/>
          </a:stretch>
        </p:blipFill>
        <p:spPr>
          <a:xfrm>
            <a:off x="0" y="1172425"/>
            <a:ext cx="4572001" cy="3047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Detection Outcome</a:t>
            </a:r>
            <a:endParaRPr/>
          </a:p>
        </p:txBody>
      </p:sp>
      <p:pic>
        <p:nvPicPr>
          <p:cNvPr id="246" name="Google Shape;246;p36"/>
          <p:cNvPicPr preferRelativeResize="0"/>
          <p:nvPr/>
        </p:nvPicPr>
        <p:blipFill>
          <a:blip r:embed="rId3">
            <a:alphaModFix/>
          </a:blip>
          <a:stretch>
            <a:fillRect/>
          </a:stretch>
        </p:blipFill>
        <p:spPr>
          <a:xfrm>
            <a:off x="2559788" y="1578725"/>
            <a:ext cx="2003449" cy="1126576"/>
          </a:xfrm>
          <a:prstGeom prst="rect">
            <a:avLst/>
          </a:prstGeom>
          <a:noFill/>
          <a:ln>
            <a:noFill/>
          </a:ln>
        </p:spPr>
      </p:pic>
      <p:pic>
        <p:nvPicPr>
          <p:cNvPr id="247" name="Google Shape;247;p36"/>
          <p:cNvPicPr preferRelativeResize="0"/>
          <p:nvPr/>
        </p:nvPicPr>
        <p:blipFill>
          <a:blip r:embed="rId4">
            <a:alphaModFix/>
          </a:blip>
          <a:stretch>
            <a:fillRect/>
          </a:stretch>
        </p:blipFill>
        <p:spPr>
          <a:xfrm>
            <a:off x="557762" y="1578725"/>
            <a:ext cx="2002024" cy="1126575"/>
          </a:xfrm>
          <a:prstGeom prst="rect">
            <a:avLst/>
          </a:prstGeom>
          <a:noFill/>
          <a:ln>
            <a:noFill/>
          </a:ln>
        </p:spPr>
      </p:pic>
      <p:pic>
        <p:nvPicPr>
          <p:cNvPr id="248" name="Google Shape;248;p36"/>
          <p:cNvPicPr preferRelativeResize="0"/>
          <p:nvPr/>
        </p:nvPicPr>
        <p:blipFill>
          <a:blip r:embed="rId5">
            <a:alphaModFix/>
          </a:blip>
          <a:stretch>
            <a:fillRect/>
          </a:stretch>
        </p:blipFill>
        <p:spPr>
          <a:xfrm>
            <a:off x="4563238" y="1578726"/>
            <a:ext cx="2003450" cy="1128807"/>
          </a:xfrm>
          <a:prstGeom prst="rect">
            <a:avLst/>
          </a:prstGeom>
          <a:noFill/>
          <a:ln>
            <a:noFill/>
          </a:ln>
        </p:spPr>
      </p:pic>
      <p:pic>
        <p:nvPicPr>
          <p:cNvPr id="249" name="Google Shape;249;p36"/>
          <p:cNvPicPr preferRelativeResize="0"/>
          <p:nvPr/>
        </p:nvPicPr>
        <p:blipFill>
          <a:blip r:embed="rId6">
            <a:alphaModFix/>
          </a:blip>
          <a:stretch>
            <a:fillRect/>
          </a:stretch>
        </p:blipFill>
        <p:spPr>
          <a:xfrm>
            <a:off x="6566688" y="1578726"/>
            <a:ext cx="2003449" cy="1125379"/>
          </a:xfrm>
          <a:prstGeom prst="rect">
            <a:avLst/>
          </a:prstGeom>
          <a:noFill/>
          <a:ln>
            <a:noFill/>
          </a:ln>
        </p:spPr>
      </p:pic>
      <p:pic>
        <p:nvPicPr>
          <p:cNvPr id="250" name="Google Shape;250;p36"/>
          <p:cNvPicPr preferRelativeResize="0"/>
          <p:nvPr/>
        </p:nvPicPr>
        <p:blipFill>
          <a:blip r:embed="rId7">
            <a:alphaModFix/>
          </a:blip>
          <a:stretch>
            <a:fillRect/>
          </a:stretch>
        </p:blipFill>
        <p:spPr>
          <a:xfrm>
            <a:off x="557750" y="2707526"/>
            <a:ext cx="2003425" cy="1125748"/>
          </a:xfrm>
          <a:prstGeom prst="rect">
            <a:avLst/>
          </a:prstGeom>
          <a:noFill/>
          <a:ln>
            <a:noFill/>
          </a:ln>
        </p:spPr>
      </p:pic>
      <p:pic>
        <p:nvPicPr>
          <p:cNvPr id="251" name="Google Shape;251;p36"/>
          <p:cNvPicPr preferRelativeResize="0"/>
          <p:nvPr/>
        </p:nvPicPr>
        <p:blipFill>
          <a:blip r:embed="rId8">
            <a:alphaModFix/>
          </a:blip>
          <a:stretch>
            <a:fillRect/>
          </a:stretch>
        </p:blipFill>
        <p:spPr>
          <a:xfrm>
            <a:off x="2559775" y="2707530"/>
            <a:ext cx="2019574" cy="1128800"/>
          </a:xfrm>
          <a:prstGeom prst="rect">
            <a:avLst/>
          </a:prstGeom>
          <a:noFill/>
          <a:ln>
            <a:noFill/>
          </a:ln>
        </p:spPr>
      </p:pic>
      <p:pic>
        <p:nvPicPr>
          <p:cNvPr id="252" name="Google Shape;252;p36"/>
          <p:cNvPicPr preferRelativeResize="0"/>
          <p:nvPr/>
        </p:nvPicPr>
        <p:blipFill>
          <a:blip r:embed="rId9">
            <a:alphaModFix/>
          </a:blip>
          <a:stretch>
            <a:fillRect/>
          </a:stretch>
        </p:blipFill>
        <p:spPr>
          <a:xfrm>
            <a:off x="4563225" y="2704104"/>
            <a:ext cx="2019574" cy="1133761"/>
          </a:xfrm>
          <a:prstGeom prst="rect">
            <a:avLst/>
          </a:prstGeom>
          <a:noFill/>
          <a:ln>
            <a:noFill/>
          </a:ln>
        </p:spPr>
      </p:pic>
      <p:pic>
        <p:nvPicPr>
          <p:cNvPr id="253" name="Google Shape;253;p36"/>
          <p:cNvPicPr preferRelativeResize="0"/>
          <p:nvPr/>
        </p:nvPicPr>
        <p:blipFill>
          <a:blip r:embed="rId10">
            <a:alphaModFix/>
          </a:blip>
          <a:stretch>
            <a:fillRect/>
          </a:stretch>
        </p:blipFill>
        <p:spPr>
          <a:xfrm>
            <a:off x="6582800" y="2707525"/>
            <a:ext cx="2003426" cy="11292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59" name="Google Shape;259;p37"/>
          <p:cNvSpPr txBox="1"/>
          <p:nvPr/>
        </p:nvSpPr>
        <p:spPr>
          <a:xfrm>
            <a:off x="1098900" y="1858125"/>
            <a:ext cx="69462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b="1" sz="1900">
              <a:solidFill>
                <a:schemeClr val="lt1"/>
              </a:solidFill>
              <a:latin typeface="Roboto"/>
              <a:ea typeface="Roboto"/>
              <a:cs typeface="Roboto"/>
              <a:sym typeface="Roboto"/>
            </a:endParaRPr>
          </a:p>
          <a:p>
            <a:pPr indent="0" lvl="0" marL="0" rtl="0" algn="just">
              <a:spcBef>
                <a:spcPts val="0"/>
              </a:spcBef>
              <a:spcAft>
                <a:spcPts val="0"/>
              </a:spcAft>
              <a:buNone/>
            </a:pPr>
            <a:r>
              <a:rPr lang="en" sz="1800">
                <a:solidFill>
                  <a:schemeClr val="lt1"/>
                </a:solidFill>
                <a:latin typeface="Roboto"/>
                <a:ea typeface="Roboto"/>
                <a:cs typeface="Roboto"/>
                <a:sym typeface="Roboto"/>
              </a:rPr>
              <a:t>The model maintains high accuracy and speed for nuScenes,  roboflow dataset. In future we would like to extend our work for different dataset and changing the parameters for more reliability and accuracy.</a:t>
            </a:r>
            <a:endParaRPr sz="1800">
              <a:solidFill>
                <a:schemeClr val="l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ctrTitle"/>
          </p:nvPr>
        </p:nvSpPr>
        <p:spPr>
          <a:xfrm>
            <a:off x="460950" y="2152350"/>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116" name="Google Shape;116;p16"/>
          <p:cNvSpPr txBox="1"/>
          <p:nvPr/>
        </p:nvSpPr>
        <p:spPr>
          <a:xfrm>
            <a:off x="460950" y="1267600"/>
            <a:ext cx="8222100" cy="3609600"/>
          </a:xfrm>
          <a:prstGeom prst="rect">
            <a:avLst/>
          </a:prstGeom>
          <a:solidFill>
            <a:srgbClr val="2A399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Paper: You Only Look Once : Unfield, Real-Time Object Detection</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b="1" sz="18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The paper presents a unifield , real-time object detection system that achieves fast processing speeds and high generalization</a:t>
            </a:r>
            <a:endParaRPr sz="1600">
              <a:solidFill>
                <a:schemeClr val="lt1"/>
              </a:solidFill>
              <a:latin typeface="Roboto"/>
              <a:ea typeface="Roboto"/>
              <a:cs typeface="Roboto"/>
              <a:sym typeface="Roboto"/>
            </a:endParaRPr>
          </a:p>
          <a:p>
            <a:pPr indent="0" lvl="0" marL="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YOLO enables end-to-end training and achieves real-time speeds, processing up to 155 frames per second. </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It generalize top detection methods like DPM and R-CNN when tested on different domains, such as artwork.</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The model have difficulties localizing small objects and can produce localization errors.</a:t>
            </a:r>
            <a:endParaRPr sz="1050">
              <a:solidFill>
                <a:schemeClr val="lt1"/>
              </a:solidFill>
              <a:highlight>
                <a:srgbClr val="FFFFFF"/>
              </a:highlight>
            </a:endParaRPr>
          </a:p>
          <a:p>
            <a:pPr indent="0" lvl="0" marL="457200" rtl="0" algn="l">
              <a:spcBef>
                <a:spcPts val="0"/>
              </a:spcBef>
              <a:spcAft>
                <a:spcPts val="0"/>
              </a:spcAft>
              <a:buNone/>
            </a:pPr>
            <a:r>
              <a:t/>
            </a:r>
            <a:endParaRPr sz="1050">
              <a:solidFill>
                <a:srgbClr val="1F232B"/>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122" name="Google Shape;122;p17"/>
          <p:cNvSpPr txBox="1"/>
          <p:nvPr/>
        </p:nvSpPr>
        <p:spPr>
          <a:xfrm>
            <a:off x="460950" y="1625000"/>
            <a:ext cx="82221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Paper: </a:t>
            </a:r>
            <a:r>
              <a:rPr b="1" lang="en" sz="1800">
                <a:solidFill>
                  <a:schemeClr val="lt1"/>
                </a:solidFill>
                <a:latin typeface="Roboto"/>
                <a:ea typeface="Roboto"/>
                <a:cs typeface="Roboto"/>
                <a:sym typeface="Roboto"/>
              </a:rPr>
              <a:t>Object Detection Using Convolutional Neural Networks</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To implement the object detection using CNN, TensorFlow Object detection API was used which  is an open source framework for object detection models.</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Two state of the art models are compared for object detection</a:t>
            </a:r>
            <a:endParaRPr sz="1600">
              <a:solidFill>
                <a:schemeClr val="lt1"/>
              </a:solidFill>
              <a:latin typeface="Roboto"/>
              <a:ea typeface="Roboto"/>
              <a:cs typeface="Roboto"/>
              <a:sym typeface="Roboto"/>
            </a:endParaRPr>
          </a:p>
          <a:p>
            <a:pPr indent="0" lvl="0" marL="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SSD with MobileNetV1 has high speed detection but low accuracy</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Faster-RCNN with InceptionV2 has low speed but more accurate detection</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128" name="Google Shape;128;p18"/>
          <p:cNvSpPr txBox="1"/>
          <p:nvPr/>
        </p:nvSpPr>
        <p:spPr>
          <a:xfrm>
            <a:off x="460950" y="1290925"/>
            <a:ext cx="8222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Paper: </a:t>
            </a:r>
            <a:r>
              <a:rPr b="1" lang="en" sz="1800">
                <a:solidFill>
                  <a:schemeClr val="lt1"/>
                </a:solidFill>
                <a:latin typeface="Roboto"/>
                <a:ea typeface="Roboto"/>
                <a:cs typeface="Roboto"/>
                <a:sym typeface="Roboto"/>
              </a:rPr>
              <a:t>Faster R-CNN: an Approach to Real-Time Object Detection</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This model </a:t>
            </a:r>
            <a:r>
              <a:rPr lang="en" sz="1600">
                <a:solidFill>
                  <a:schemeClr val="lt1"/>
                </a:solidFill>
                <a:latin typeface="Roboto"/>
                <a:ea typeface="Roboto"/>
                <a:cs typeface="Roboto"/>
                <a:sym typeface="Roboto"/>
              </a:rPr>
              <a:t>merges RPN and Fast R-CNN thus it offers improved speed and accuracy</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F</a:t>
            </a:r>
            <a:r>
              <a:rPr lang="en" sz="1600">
                <a:solidFill>
                  <a:schemeClr val="lt1"/>
                </a:solidFill>
                <a:latin typeface="Roboto"/>
                <a:ea typeface="Roboto"/>
                <a:cs typeface="Roboto"/>
                <a:sym typeface="Roboto"/>
              </a:rPr>
              <a:t>our classes, allocating 80% for training and 20% for testing</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The paper have showed good potential on identifying traffic signal on real time using cheap dashboard camera.</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The model does not work well when the images are not stable enough, when there are bumps on the road the accuracy decreases.</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134" name="Google Shape;134;p19"/>
          <p:cNvSpPr txBox="1"/>
          <p:nvPr/>
        </p:nvSpPr>
        <p:spPr>
          <a:xfrm>
            <a:off x="460950" y="1625000"/>
            <a:ext cx="8222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Paper: Object Detection and Recognition </a:t>
            </a:r>
            <a:r>
              <a:rPr b="1" lang="en" sz="1800">
                <a:solidFill>
                  <a:schemeClr val="lt1"/>
                </a:solidFill>
                <a:latin typeface="Roboto"/>
                <a:ea typeface="Roboto"/>
                <a:cs typeface="Roboto"/>
                <a:sym typeface="Roboto"/>
              </a:rPr>
              <a:t>using one</a:t>
            </a:r>
            <a:r>
              <a:rPr b="1" lang="en" sz="1800">
                <a:solidFill>
                  <a:schemeClr val="lt1"/>
                </a:solidFill>
                <a:latin typeface="Roboto"/>
                <a:ea typeface="Roboto"/>
                <a:cs typeface="Roboto"/>
                <a:sym typeface="Roboto"/>
              </a:rPr>
              <a:t> stage improved YOLOv3</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The primary concern for using this detector is speed more than the accuracy</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The running speed is significantly increased which is approximately 442% faster</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This paper does not extend object localization and recognition from static pictures to a video containing the dynamic sequence of images</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Provided the comparisons of different models</a:t>
            </a:r>
            <a:endParaRPr sz="16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265500" y="17895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 Description</a:t>
            </a:r>
            <a:endParaRPr/>
          </a:p>
        </p:txBody>
      </p:sp>
      <p:sp>
        <p:nvSpPr>
          <p:cNvPr id="140" name="Google Shape;140;p20"/>
          <p:cNvSpPr txBox="1"/>
          <p:nvPr>
            <p:ph idx="1" type="subTitle"/>
          </p:nvPr>
        </p:nvSpPr>
        <p:spPr>
          <a:xfrm>
            <a:off x="265500" y="2925651"/>
            <a:ext cx="40452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Hello</a:t>
            </a:r>
            <a:endParaRPr>
              <a:solidFill>
                <a:schemeClr val="lt1"/>
              </a:solidFill>
            </a:endParaRPr>
          </a:p>
        </p:txBody>
      </p:sp>
      <p:sp>
        <p:nvSpPr>
          <p:cNvPr id="141" name="Google Shape;141;p20"/>
          <p:cNvSpPr txBox="1"/>
          <p:nvPr>
            <p:ph idx="2" type="body"/>
          </p:nvPr>
        </p:nvSpPr>
        <p:spPr>
          <a:xfrm>
            <a:off x="4537475" y="924600"/>
            <a:ext cx="4661700" cy="3294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b="1" lang="en"/>
              <a:t>nuScenes dataset</a:t>
            </a:r>
            <a:endParaRPr b="1"/>
          </a:p>
          <a:p>
            <a:pPr indent="-317500" lvl="1" marL="914400" rtl="0" algn="l">
              <a:spcBef>
                <a:spcPts val="0"/>
              </a:spcBef>
              <a:spcAft>
                <a:spcPts val="0"/>
              </a:spcAft>
              <a:buSzPts val="1400"/>
              <a:buChar char="○"/>
            </a:pPr>
            <a:r>
              <a:rPr lang="en"/>
              <a:t>Developed by the nuTonomy team at MIT</a:t>
            </a:r>
            <a:endParaRPr/>
          </a:p>
          <a:p>
            <a:pPr indent="-317500" lvl="1" marL="914400" rtl="0" algn="l">
              <a:spcBef>
                <a:spcPts val="0"/>
              </a:spcBef>
              <a:spcAft>
                <a:spcPts val="0"/>
              </a:spcAft>
              <a:buSzPts val="1400"/>
              <a:buChar char="○"/>
            </a:pPr>
            <a:r>
              <a:rPr lang="en"/>
              <a:t>3D annotations of 23 classes</a:t>
            </a:r>
            <a:endParaRPr/>
          </a:p>
          <a:p>
            <a:pPr indent="-317500" lvl="1" marL="914400" rtl="0" algn="l">
              <a:spcBef>
                <a:spcPts val="0"/>
              </a:spcBef>
              <a:spcAft>
                <a:spcPts val="0"/>
              </a:spcAft>
              <a:buSzPts val="1400"/>
              <a:buChar char="○"/>
            </a:pPr>
            <a:r>
              <a:rPr lang="en"/>
              <a:t>1600 x 900 resulations</a:t>
            </a:r>
            <a:endParaRPr/>
          </a:p>
          <a:p>
            <a:pPr indent="-317500" lvl="1" marL="914400" rtl="0" algn="l">
              <a:spcBef>
                <a:spcPts val="0"/>
              </a:spcBef>
              <a:spcAft>
                <a:spcPts val="0"/>
              </a:spcAft>
              <a:buSzPts val="1400"/>
              <a:buChar char="○"/>
            </a:pPr>
            <a:r>
              <a:rPr lang="en"/>
              <a:t>More than 50,000 images</a:t>
            </a:r>
            <a:endParaRPr/>
          </a:p>
          <a:p>
            <a:pPr indent="-317500" lvl="1" marL="914400" rtl="0" algn="l">
              <a:spcBef>
                <a:spcPts val="0"/>
              </a:spcBef>
              <a:spcAft>
                <a:spcPts val="0"/>
              </a:spcAft>
              <a:buSzPts val="1400"/>
              <a:buChar char="○"/>
            </a:pPr>
            <a:r>
              <a:rPr lang="en"/>
              <a:t>Data collected from Boston and Singapore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4459775" y="1712675"/>
            <a:ext cx="4848300" cy="158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Classes of nuScenes Dataset</a:t>
            </a:r>
            <a:endParaRPr>
              <a:solidFill>
                <a:schemeClr val="lt1"/>
              </a:solidFill>
            </a:endParaRPr>
          </a:p>
        </p:txBody>
      </p:sp>
      <p:sp>
        <p:nvSpPr>
          <p:cNvPr id="147" name="Google Shape;147;p21"/>
          <p:cNvSpPr txBox="1"/>
          <p:nvPr>
            <p:ph idx="1" type="subTitle"/>
          </p:nvPr>
        </p:nvSpPr>
        <p:spPr>
          <a:xfrm>
            <a:off x="65325" y="3160626"/>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148" name="Google Shape;148;p21"/>
          <p:cNvPicPr preferRelativeResize="0"/>
          <p:nvPr/>
        </p:nvPicPr>
        <p:blipFill>
          <a:blip r:embed="rId3">
            <a:alphaModFix/>
          </a:blip>
          <a:stretch>
            <a:fillRect/>
          </a:stretch>
        </p:blipFill>
        <p:spPr>
          <a:xfrm>
            <a:off x="742900" y="402525"/>
            <a:ext cx="3126390" cy="433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460950" y="211572"/>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154" name="Google Shape;154;p22"/>
          <p:cNvSpPr txBox="1"/>
          <p:nvPr/>
        </p:nvSpPr>
        <p:spPr>
          <a:xfrm>
            <a:off x="1098900" y="1290900"/>
            <a:ext cx="6946200" cy="324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Extracting 2D bounding boxes from corresponding 3D bounding boxes</a:t>
            </a:r>
            <a:endParaRPr sz="1800">
              <a:solidFill>
                <a:schemeClr val="lt1"/>
              </a:solidFill>
              <a:latin typeface="Roboto"/>
              <a:ea typeface="Roboto"/>
              <a:cs typeface="Roboto"/>
              <a:sym typeface="Roboto"/>
            </a:endParaRPr>
          </a:p>
          <a:p>
            <a:pPr indent="0" lvl="0" marL="45720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Splitting the dataset into 70% for training, 15% for validation and 15% for testing</a:t>
            </a:r>
            <a:endParaRPr sz="1800">
              <a:solidFill>
                <a:schemeClr val="lt1"/>
              </a:solidFill>
              <a:latin typeface="Roboto"/>
              <a:ea typeface="Roboto"/>
              <a:cs typeface="Roboto"/>
              <a:sym typeface="Roboto"/>
            </a:endParaRPr>
          </a:p>
          <a:p>
            <a:pPr indent="0" lvl="0" marL="45720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Default confidence score threshold is 25%</a:t>
            </a:r>
            <a:endParaRPr sz="1800">
              <a:solidFill>
                <a:schemeClr val="lt1"/>
              </a:solidFill>
              <a:latin typeface="Roboto"/>
              <a:ea typeface="Roboto"/>
              <a:cs typeface="Roboto"/>
              <a:sym typeface="Roboto"/>
            </a:endParaRPr>
          </a:p>
          <a:p>
            <a:pPr indent="0" lvl="0" marL="45720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Resolution and subdivision of the base model are 416 x 416 and 8 respectively</a:t>
            </a:r>
            <a:endParaRPr sz="18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